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FB0E063-8277-4032-A57D-58EAB4106AE2}" type="datetimeFigureOut">
              <a:rPr lang="en-US" smtClean="0"/>
              <a:pPr/>
              <a:t>7/5/2021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FB0E063-8277-4032-A57D-58EAB4106AE2}" type="datetimeFigureOut">
              <a:rPr lang="en-US" smtClean="0"/>
              <a:pPr/>
              <a:t>7/5/2021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FB0E063-8277-4032-A57D-58EAB4106AE2}" type="datetimeFigureOut">
              <a:rPr lang="en-US" smtClean="0"/>
              <a:pPr/>
              <a:t>7/5/2021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FB0E063-8277-4032-A57D-58EAB4106AE2}" type="datetimeFigureOut">
              <a:rPr lang="en-US" smtClean="0"/>
              <a:pPr/>
              <a:t>7/5/2021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B0E063-8277-4032-A57D-58EAB4106AE2}" type="datetimeFigureOut">
              <a:rPr lang="en-US" smtClean="0"/>
              <a:pPr/>
              <a:t>7/5/2021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FB0E063-8277-4032-A57D-58EAB4106AE2}" type="datetimeFigureOut">
              <a:rPr lang="en-US" smtClean="0"/>
              <a:pPr/>
              <a:t>7/5/2021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FB0E063-8277-4032-A57D-58EAB4106AE2}" type="datetimeFigureOut">
              <a:rPr lang="en-US" smtClean="0"/>
              <a:pPr/>
              <a:t>7/5/2021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FB0E063-8277-4032-A57D-58EAB4106AE2}" type="datetimeFigureOut">
              <a:rPr lang="en-US" smtClean="0"/>
              <a:pPr/>
              <a:t>7/5/2021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B0E063-8277-4032-A57D-58EAB4106AE2}" type="datetimeFigureOut">
              <a:rPr lang="en-US" smtClean="0"/>
              <a:pPr/>
              <a:t>7/5/2021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B0E063-8277-4032-A57D-58EAB4106AE2}" type="datetimeFigureOut">
              <a:rPr lang="en-US" smtClean="0"/>
              <a:pPr/>
              <a:t>7/5/2021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B0E063-8277-4032-A57D-58EAB4106AE2}" type="datetimeFigureOut">
              <a:rPr lang="en-US" smtClean="0"/>
              <a:pPr/>
              <a:t>7/5/2021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B0E063-8277-4032-A57D-58EAB4106AE2}" type="datetimeFigureOut">
              <a:rPr lang="en-US" smtClean="0"/>
              <a:pPr/>
              <a:t>7/5/2021</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DA90A-0FA7-401E-9947-28DE93A6BB30}"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5</a:t>
            </a:r>
            <a:endParaRPr lang="en-GB" dirty="0"/>
          </a:p>
        </p:txBody>
      </p:sp>
      <p:sp>
        <p:nvSpPr>
          <p:cNvPr id="3" name="Subtitle 2"/>
          <p:cNvSpPr>
            <a:spLocks noGrp="1"/>
          </p:cNvSpPr>
          <p:nvPr>
            <p:ph type="subTitle" idx="1"/>
          </p:nvPr>
        </p:nvSpPr>
        <p:spPr/>
        <p:txBody>
          <a:bodyPr/>
          <a:lstStyle/>
          <a:p>
            <a:endParaRPr lang="en-GB"/>
          </a:p>
        </p:txBody>
      </p:sp>
      <p:pic>
        <p:nvPicPr>
          <p:cNvPr id="1026" name="Picture 2"/>
          <p:cNvPicPr>
            <a:picLocks noChangeAspect="1" noChangeArrowheads="1"/>
          </p:cNvPicPr>
          <p:nvPr/>
        </p:nvPicPr>
        <p:blipFill>
          <a:blip r:embed="rId2"/>
          <a:srcRect/>
          <a:stretch>
            <a:fillRect/>
          </a:stretch>
        </p:blipFill>
        <p:spPr bwMode="auto">
          <a:xfrm>
            <a:off x="-27912" y="214338"/>
            <a:ext cx="90976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0242" name="Picture 2"/>
          <p:cNvPicPr>
            <a:picLocks noChangeAspect="1" noChangeArrowheads="1"/>
          </p:cNvPicPr>
          <p:nvPr/>
        </p:nvPicPr>
        <p:blipFill>
          <a:blip r:embed="rId2"/>
          <a:srcRect/>
          <a:stretch>
            <a:fillRect/>
          </a:stretch>
        </p:blipFill>
        <p:spPr bwMode="auto">
          <a:xfrm>
            <a:off x="242110" y="285728"/>
            <a:ext cx="8687607" cy="63067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1266" name="Picture 2"/>
          <p:cNvPicPr>
            <a:picLocks noChangeAspect="1" noChangeArrowheads="1"/>
          </p:cNvPicPr>
          <p:nvPr/>
        </p:nvPicPr>
        <p:blipFill>
          <a:blip r:embed="rId2"/>
          <a:srcRect/>
          <a:stretch>
            <a:fillRect/>
          </a:stretch>
        </p:blipFill>
        <p:spPr bwMode="auto">
          <a:xfrm>
            <a:off x="131923" y="500042"/>
            <a:ext cx="8988447" cy="59293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2290" name="Picture 2"/>
          <p:cNvPicPr>
            <a:picLocks noChangeAspect="1" noChangeArrowheads="1"/>
          </p:cNvPicPr>
          <p:nvPr/>
        </p:nvPicPr>
        <p:blipFill>
          <a:blip r:embed="rId2"/>
          <a:srcRect/>
          <a:stretch>
            <a:fillRect/>
          </a:stretch>
        </p:blipFill>
        <p:spPr bwMode="auto">
          <a:xfrm>
            <a:off x="296700" y="214289"/>
            <a:ext cx="8704456" cy="654510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3314" name="Picture 2"/>
          <p:cNvPicPr>
            <a:picLocks noChangeAspect="1" noChangeArrowheads="1"/>
          </p:cNvPicPr>
          <p:nvPr/>
        </p:nvPicPr>
        <p:blipFill>
          <a:blip r:embed="rId2"/>
          <a:srcRect/>
          <a:stretch>
            <a:fillRect/>
          </a:stretch>
        </p:blipFill>
        <p:spPr bwMode="auto">
          <a:xfrm>
            <a:off x="58284" y="428604"/>
            <a:ext cx="8919960" cy="59293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4338" name="Picture 2"/>
          <p:cNvPicPr>
            <a:picLocks noChangeAspect="1" noChangeArrowheads="1"/>
          </p:cNvPicPr>
          <p:nvPr/>
        </p:nvPicPr>
        <p:blipFill>
          <a:blip r:embed="rId2"/>
          <a:srcRect/>
          <a:stretch>
            <a:fillRect/>
          </a:stretch>
        </p:blipFill>
        <p:spPr bwMode="auto">
          <a:xfrm>
            <a:off x="0" y="214290"/>
            <a:ext cx="9211106" cy="60722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285728"/>
            <a:ext cx="8229600" cy="4525963"/>
          </a:xfrm>
        </p:spPr>
        <p:txBody>
          <a:bodyPr>
            <a:normAutofit/>
          </a:bodyPr>
          <a:lstStyle/>
          <a:p>
            <a:pPr algn="just"/>
            <a:r>
              <a:rPr lang="en-GB" sz="2400" b="1" dirty="0" smtClean="0"/>
              <a:t>Percentage Values</a:t>
            </a:r>
            <a:r>
              <a:rPr lang="en-GB" sz="2400" dirty="0" smtClean="0"/>
              <a:t>: The reactance </a:t>
            </a:r>
            <a:r>
              <a:rPr lang="en-GB" sz="2400" dirty="0"/>
              <a:t>of generators, transformers and reactors are generally expressed in </a:t>
            </a:r>
            <a:r>
              <a:rPr lang="en-GB" sz="2400" dirty="0" smtClean="0"/>
              <a:t>percentage values </a:t>
            </a:r>
            <a:r>
              <a:rPr lang="en-GB" sz="2400" dirty="0"/>
              <a:t>to permit quick short circuit calculation.</a:t>
            </a:r>
          </a:p>
          <a:p>
            <a:r>
              <a:rPr lang="en-GB" sz="2400" b="1" dirty="0"/>
              <a:t>Percentage reactance is defined as </a:t>
            </a:r>
            <a:endParaRPr lang="en-GB" sz="2400" b="1" dirty="0" smtClean="0"/>
          </a:p>
          <a:p>
            <a:r>
              <a:rPr lang="en-GB" b="1" dirty="0" smtClean="0">
                <a:solidFill>
                  <a:srgbClr val="FF0000"/>
                </a:solidFill>
              </a:rPr>
              <a:t>%X=[IX/V]*100</a:t>
            </a:r>
          </a:p>
          <a:p>
            <a:pPr>
              <a:buNone/>
            </a:pPr>
            <a:r>
              <a:rPr lang="en-GB" dirty="0" smtClean="0"/>
              <a:t>    </a:t>
            </a:r>
            <a:r>
              <a:rPr lang="en-GB" sz="2400" dirty="0" smtClean="0"/>
              <a:t>where,    I = full load current</a:t>
            </a:r>
          </a:p>
          <a:p>
            <a:pPr>
              <a:buNone/>
            </a:pPr>
            <a:r>
              <a:rPr lang="en-GB" sz="2400" dirty="0" smtClean="0"/>
              <a:t>			V = phase voltage</a:t>
            </a:r>
          </a:p>
          <a:p>
            <a:pPr>
              <a:buNone/>
            </a:pPr>
            <a:r>
              <a:rPr lang="en-GB" sz="2400" dirty="0" smtClean="0"/>
              <a:t>			X = reactance in ohms per phase</a:t>
            </a:r>
          </a:p>
          <a:p>
            <a:pPr>
              <a:buNone/>
            </a:pPr>
            <a:r>
              <a:rPr lang="en-GB" sz="2400" b="1" dirty="0" smtClean="0"/>
              <a:t>Short circuit current </a:t>
            </a:r>
            <a:r>
              <a:rPr lang="en-GB" sz="2400" b="1" dirty="0" err="1" smtClean="0"/>
              <a:t>Isc</a:t>
            </a:r>
            <a:r>
              <a:rPr lang="en-GB" sz="2400" b="1" dirty="0" smtClean="0"/>
              <a:t> in a circuit then can be expressed as,</a:t>
            </a:r>
          </a:p>
          <a:p>
            <a:pPr>
              <a:buNone/>
            </a:pPr>
            <a:endParaRPr lang="en-GB" sz="2400" b="1" dirty="0"/>
          </a:p>
        </p:txBody>
      </p:sp>
      <p:pic>
        <p:nvPicPr>
          <p:cNvPr id="1027" name="Picture 3"/>
          <p:cNvPicPr>
            <a:picLocks noChangeAspect="1" noChangeArrowheads="1"/>
          </p:cNvPicPr>
          <p:nvPr/>
        </p:nvPicPr>
        <p:blipFill>
          <a:blip r:embed="rId2"/>
          <a:srcRect/>
          <a:stretch>
            <a:fillRect/>
          </a:stretch>
        </p:blipFill>
        <p:spPr bwMode="auto">
          <a:xfrm>
            <a:off x="2714612" y="4429131"/>
            <a:ext cx="3786214" cy="19804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66583" y="2500306"/>
            <a:ext cx="8677417" cy="3786214"/>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2500298" y="285728"/>
            <a:ext cx="3786214" cy="19804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14348" y="357165"/>
            <a:ext cx="1928826" cy="36165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714348" y="857232"/>
            <a:ext cx="8143932" cy="51848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642910" y="1571612"/>
            <a:ext cx="7643866" cy="43267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099" name="Picture 3"/>
          <p:cNvPicPr>
            <a:picLocks noChangeAspect="1" noChangeArrowheads="1"/>
          </p:cNvPicPr>
          <p:nvPr/>
        </p:nvPicPr>
        <p:blipFill>
          <a:blip r:embed="rId2"/>
          <a:srcRect/>
          <a:stretch>
            <a:fillRect/>
          </a:stretch>
        </p:blipFill>
        <p:spPr bwMode="auto">
          <a:xfrm>
            <a:off x="298961" y="357166"/>
            <a:ext cx="8546078" cy="61436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5122" name="Picture 2"/>
          <p:cNvPicPr>
            <a:picLocks noChangeAspect="1" noChangeArrowheads="1"/>
          </p:cNvPicPr>
          <p:nvPr/>
        </p:nvPicPr>
        <p:blipFill>
          <a:blip r:embed="rId2"/>
          <a:srcRect/>
          <a:stretch>
            <a:fillRect/>
          </a:stretch>
        </p:blipFill>
        <p:spPr bwMode="auto">
          <a:xfrm>
            <a:off x="285720" y="285728"/>
            <a:ext cx="8643998" cy="65005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a:srcRect/>
          <a:stretch>
            <a:fillRect/>
          </a:stretch>
        </p:blipFill>
        <p:spPr bwMode="auto">
          <a:xfrm>
            <a:off x="0" y="0"/>
            <a:ext cx="9144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1472" y="474345"/>
            <a:ext cx="8072494" cy="6309420"/>
          </a:xfrm>
          <a:prstGeom prst="rect">
            <a:avLst/>
          </a:prstGeom>
        </p:spPr>
        <p:txBody>
          <a:bodyPr wrap="square">
            <a:spAutoFit/>
          </a:bodyPr>
          <a:lstStyle/>
          <a:p>
            <a:pPr algn="just"/>
            <a:r>
              <a:rPr lang="en-GB" sz="2400" b="1" dirty="0" smtClean="0"/>
              <a:t>Reactors </a:t>
            </a:r>
            <a:r>
              <a:rPr lang="en-GB" sz="2000" b="1" dirty="0" smtClean="0"/>
              <a:t>:Whenever faults occur in power system large currents flow. Especially, if the fault is a dead short circuit at the terminals or bus bars enormous currents flow damaging the equipment and its components.</a:t>
            </a:r>
          </a:p>
          <a:p>
            <a:pPr algn="just">
              <a:buFont typeface="Arial" pitchFamily="34" charset="0"/>
              <a:buChar char="•"/>
            </a:pPr>
            <a:endParaRPr lang="en-GB" sz="2000" b="1" dirty="0" smtClean="0"/>
          </a:p>
          <a:p>
            <a:pPr algn="just">
              <a:buFont typeface="Arial" pitchFamily="34" charset="0"/>
              <a:buChar char="•"/>
            </a:pPr>
            <a:r>
              <a:rPr lang="en-GB" sz="2000" b="1" dirty="0" smtClean="0"/>
              <a:t> To limit the flow of large currents under there circumstances current limiting reactors are used. </a:t>
            </a:r>
          </a:p>
          <a:p>
            <a:pPr algn="just">
              <a:buFont typeface="Arial" pitchFamily="34" charset="0"/>
              <a:buChar char="•"/>
            </a:pPr>
            <a:endParaRPr lang="en-GB" sz="2000" b="1" dirty="0" smtClean="0"/>
          </a:p>
          <a:p>
            <a:pPr algn="just">
              <a:buFont typeface="Arial" pitchFamily="34" charset="0"/>
              <a:buChar char="•"/>
            </a:pPr>
            <a:r>
              <a:rPr lang="en-GB" sz="2000" b="1" dirty="0" smtClean="0"/>
              <a:t>These reactors are large coils covered for high self-inductance.</a:t>
            </a:r>
          </a:p>
          <a:p>
            <a:pPr algn="just">
              <a:buFont typeface="Arial" pitchFamily="34" charset="0"/>
              <a:buChar char="•"/>
            </a:pPr>
            <a:endParaRPr lang="en-GB" sz="2000" b="1" dirty="0" smtClean="0"/>
          </a:p>
          <a:p>
            <a:pPr algn="just">
              <a:buFont typeface="Arial" pitchFamily="34" charset="0"/>
              <a:buChar char="•"/>
            </a:pPr>
            <a:r>
              <a:rPr lang="en-GB" sz="2000" b="1" dirty="0" smtClean="0"/>
              <a:t>They are also so located that the effect of the fault does not affect other parts of the system and is thus localized. </a:t>
            </a:r>
          </a:p>
          <a:p>
            <a:pPr algn="just">
              <a:buFont typeface="Arial" pitchFamily="34" charset="0"/>
              <a:buChar char="•"/>
            </a:pPr>
            <a:endParaRPr lang="en-GB" sz="2000" b="1" dirty="0" smtClean="0"/>
          </a:p>
          <a:p>
            <a:pPr algn="just">
              <a:buFont typeface="Arial" pitchFamily="34" charset="0"/>
              <a:buChar char="•"/>
            </a:pPr>
            <a:r>
              <a:rPr lang="en-GB" sz="2000" b="1" dirty="0" smtClean="0"/>
              <a:t>From time to time new generating units are added to an existing system to augment the capacity. </a:t>
            </a:r>
          </a:p>
          <a:p>
            <a:pPr algn="just">
              <a:buFont typeface="Arial" pitchFamily="34" charset="0"/>
              <a:buChar char="•"/>
            </a:pPr>
            <a:endParaRPr lang="en-GB" sz="2000" b="1" dirty="0" smtClean="0"/>
          </a:p>
          <a:p>
            <a:pPr algn="just">
              <a:buFont typeface="Arial" pitchFamily="34" charset="0"/>
              <a:buChar char="•"/>
            </a:pPr>
            <a:r>
              <a:rPr lang="en-GB" sz="2000" b="1" dirty="0" smtClean="0"/>
              <a:t>When this happens, the fault current level increases and it may become necessary to change the switch gear. </a:t>
            </a:r>
          </a:p>
          <a:p>
            <a:pPr algn="just">
              <a:buFont typeface="Arial" pitchFamily="34" charset="0"/>
              <a:buChar char="•"/>
            </a:pPr>
            <a:endParaRPr lang="en-GB" sz="2000" b="1" dirty="0" smtClean="0"/>
          </a:p>
          <a:p>
            <a:pPr algn="just">
              <a:buFont typeface="Arial" pitchFamily="34" charset="0"/>
              <a:buChar char="•"/>
            </a:pPr>
            <a:r>
              <a:rPr lang="en-GB" sz="2000" b="1" dirty="0" smtClean="0"/>
              <a:t>With proper use of reactors addition of generating units does not necessitate changes in existing switch gear.</a:t>
            </a:r>
            <a:endParaRPr lang="en-GB" sz="20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1472" y="214290"/>
            <a:ext cx="6786610" cy="2308324"/>
          </a:xfrm>
          <a:prstGeom prst="rect">
            <a:avLst/>
          </a:prstGeom>
        </p:spPr>
        <p:txBody>
          <a:bodyPr wrap="square">
            <a:spAutoFit/>
          </a:bodyPr>
          <a:lstStyle/>
          <a:p>
            <a:r>
              <a:rPr lang="en-GB" sz="3600" b="1" dirty="0" smtClean="0"/>
              <a:t>Classification of Reactors</a:t>
            </a:r>
          </a:p>
          <a:p>
            <a:pPr marL="400050" indent="-400050">
              <a:buAutoNum type="romanLcParenBoth"/>
            </a:pPr>
            <a:r>
              <a:rPr lang="en-GB" sz="3600" dirty="0" smtClean="0"/>
              <a:t>Generator reactors</a:t>
            </a:r>
          </a:p>
          <a:p>
            <a:pPr marL="400050" indent="-400050">
              <a:buAutoNum type="romanLcParenBoth"/>
            </a:pPr>
            <a:r>
              <a:rPr lang="en-GB" sz="3600" dirty="0" smtClean="0"/>
              <a:t>Feeder reactors</a:t>
            </a:r>
          </a:p>
          <a:p>
            <a:pPr marL="400050" indent="-400050">
              <a:buAutoNum type="romanLcParenBoth"/>
            </a:pPr>
            <a:r>
              <a:rPr lang="en-GB" sz="3600" dirty="0" smtClean="0"/>
              <a:t>Bus-bar reactors</a:t>
            </a:r>
            <a:endParaRPr lang="en-GB" sz="3600" dirty="0"/>
          </a:p>
        </p:txBody>
      </p:sp>
      <p:sp>
        <p:nvSpPr>
          <p:cNvPr id="5" name="Rectangle 4"/>
          <p:cNvSpPr/>
          <p:nvPr/>
        </p:nvSpPr>
        <p:spPr>
          <a:xfrm>
            <a:off x="500034" y="3143248"/>
            <a:ext cx="7929618" cy="1200329"/>
          </a:xfrm>
          <a:prstGeom prst="rect">
            <a:avLst/>
          </a:prstGeom>
        </p:spPr>
        <p:txBody>
          <a:bodyPr wrap="square">
            <a:spAutoFit/>
          </a:bodyPr>
          <a:lstStyle/>
          <a:p>
            <a:pPr algn="just"/>
            <a:r>
              <a:rPr lang="en-GB" sz="2400" dirty="0" smtClean="0"/>
              <a:t>The above classification is based on the location of the reactors. Reactors may be connected in series with the generator in series with each feeder or to the bus bars.</a:t>
            </a:r>
            <a:endParaRPr lang="en-GB"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158" y="285728"/>
            <a:ext cx="8286808" cy="1569660"/>
          </a:xfrm>
          <a:prstGeom prst="rect">
            <a:avLst/>
          </a:prstGeom>
        </p:spPr>
        <p:txBody>
          <a:bodyPr wrap="square">
            <a:spAutoFit/>
          </a:bodyPr>
          <a:lstStyle/>
          <a:p>
            <a:r>
              <a:rPr lang="en-GB" sz="2400" b="1" dirty="0" smtClean="0">
                <a:solidFill>
                  <a:srgbClr val="00B050"/>
                </a:solidFill>
              </a:rPr>
              <a:t>(</a:t>
            </a:r>
            <a:r>
              <a:rPr lang="en-GB" sz="2400" b="1" dirty="0" err="1" smtClean="0">
                <a:solidFill>
                  <a:srgbClr val="00B050"/>
                </a:solidFill>
              </a:rPr>
              <a:t>i</a:t>
            </a:r>
            <a:r>
              <a:rPr lang="en-GB" sz="2400" b="1" dirty="0" smtClean="0">
                <a:solidFill>
                  <a:srgbClr val="00B050"/>
                </a:solidFill>
              </a:rPr>
              <a:t>) </a:t>
            </a:r>
            <a:r>
              <a:rPr lang="en-GB" sz="2400" b="1" i="1" dirty="0" smtClean="0">
                <a:solidFill>
                  <a:srgbClr val="00B050"/>
                </a:solidFill>
              </a:rPr>
              <a:t>Generator reactors</a:t>
            </a:r>
          </a:p>
          <a:p>
            <a:r>
              <a:rPr lang="en-GB" sz="2400" dirty="0" smtClean="0"/>
              <a:t>The reactors are located in series with each of the generators as shown in Fig.  so that current flowing into a fault F from the generator is limited.</a:t>
            </a:r>
            <a:endParaRPr lang="en-GB" sz="2400" dirty="0"/>
          </a:p>
        </p:txBody>
      </p:sp>
      <p:sp>
        <p:nvSpPr>
          <p:cNvPr id="5" name="Rectangle 4"/>
          <p:cNvSpPr/>
          <p:nvPr/>
        </p:nvSpPr>
        <p:spPr>
          <a:xfrm>
            <a:off x="428596" y="3929066"/>
            <a:ext cx="8358246" cy="2554545"/>
          </a:xfrm>
          <a:prstGeom prst="rect">
            <a:avLst/>
          </a:prstGeom>
        </p:spPr>
        <p:txBody>
          <a:bodyPr wrap="square">
            <a:spAutoFit/>
          </a:bodyPr>
          <a:lstStyle/>
          <a:p>
            <a:r>
              <a:rPr lang="en-GB" sz="2000" b="1" i="1" dirty="0" smtClean="0"/>
              <a:t>Disadvantages</a:t>
            </a:r>
          </a:p>
          <a:p>
            <a:pPr algn="just"/>
            <a:r>
              <a:rPr lang="en-GB" sz="2000" dirty="0" smtClean="0"/>
              <a:t>(a) In the event of a fault </a:t>
            </a:r>
            <a:r>
              <a:rPr lang="en-GB" sz="2000" dirty="0" err="1" smtClean="0"/>
              <a:t>occuring</a:t>
            </a:r>
            <a:r>
              <a:rPr lang="en-GB" sz="2000" dirty="0" smtClean="0"/>
              <a:t> on a feeder, the voltage at the remaining</a:t>
            </a:r>
          </a:p>
          <a:p>
            <a:pPr algn="just"/>
            <a:r>
              <a:rPr lang="en-GB" sz="2000" dirty="0" smtClean="0"/>
              <a:t>healthy feeders also may loose synchronism requiring resynchronization later.</a:t>
            </a:r>
          </a:p>
          <a:p>
            <a:pPr algn="just"/>
            <a:endParaRPr lang="en-GB" sz="2000" dirty="0" smtClean="0"/>
          </a:p>
          <a:p>
            <a:pPr algn="just"/>
            <a:r>
              <a:rPr lang="en-GB" sz="2000" dirty="0" smtClean="0"/>
              <a:t>(b) There is a constant voltage drop in the reactors and also power loss, even</a:t>
            </a:r>
          </a:p>
          <a:p>
            <a:pPr algn="just"/>
            <a:r>
              <a:rPr lang="en-GB" sz="2000" dirty="0" smtClean="0"/>
              <a:t>during normal operation. Since modern generators are designed to with stand</a:t>
            </a:r>
          </a:p>
          <a:p>
            <a:pPr algn="just"/>
            <a:r>
              <a:rPr lang="en-GB" sz="2000" dirty="0" smtClean="0"/>
              <a:t>dead short circuit at their terminals, generator reactors are now-a-days not</a:t>
            </a:r>
          </a:p>
          <a:p>
            <a:pPr algn="just"/>
            <a:r>
              <a:rPr lang="en-GB" sz="2000" dirty="0" smtClean="0"/>
              <a:t>used except for old units in operation.</a:t>
            </a:r>
            <a:endParaRPr lang="en-GB" sz="2000" dirty="0"/>
          </a:p>
        </p:txBody>
      </p:sp>
      <p:pic>
        <p:nvPicPr>
          <p:cNvPr id="9218" name="Picture 2"/>
          <p:cNvPicPr>
            <a:picLocks noChangeAspect="1" noChangeArrowheads="1"/>
          </p:cNvPicPr>
          <p:nvPr/>
        </p:nvPicPr>
        <p:blipFill>
          <a:blip r:embed="rId2"/>
          <a:srcRect/>
          <a:stretch>
            <a:fillRect/>
          </a:stretch>
        </p:blipFill>
        <p:spPr bwMode="auto">
          <a:xfrm>
            <a:off x="3357554" y="1857364"/>
            <a:ext cx="3705225" cy="228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034" y="357166"/>
            <a:ext cx="8358246" cy="1323439"/>
          </a:xfrm>
          <a:prstGeom prst="rect">
            <a:avLst/>
          </a:prstGeom>
        </p:spPr>
        <p:txBody>
          <a:bodyPr wrap="square">
            <a:spAutoFit/>
          </a:bodyPr>
          <a:lstStyle/>
          <a:p>
            <a:r>
              <a:rPr lang="en-GB" sz="2000" b="1" dirty="0" smtClean="0">
                <a:solidFill>
                  <a:srgbClr val="00B050"/>
                </a:solidFill>
              </a:rPr>
              <a:t>(ii) </a:t>
            </a:r>
            <a:r>
              <a:rPr lang="en-GB" sz="2000" b="1" i="1" dirty="0" smtClean="0">
                <a:solidFill>
                  <a:srgbClr val="00B050"/>
                </a:solidFill>
              </a:rPr>
              <a:t>Feeder reactors: </a:t>
            </a:r>
          </a:p>
          <a:p>
            <a:r>
              <a:rPr lang="en-GB" sz="2000" i="1" dirty="0" smtClean="0"/>
              <a:t>In this method of protection each feeder is equipped with a </a:t>
            </a:r>
            <a:r>
              <a:rPr lang="en-GB" sz="2000" dirty="0" smtClean="0"/>
              <a:t>series reactor as shown in Fig. In the event of a fault on any feeder the fault current drawn is restricted by the reactor.</a:t>
            </a:r>
            <a:endParaRPr lang="en-GB" sz="2000" dirty="0"/>
          </a:p>
        </p:txBody>
      </p:sp>
      <p:sp>
        <p:nvSpPr>
          <p:cNvPr id="5" name="Rectangle 4"/>
          <p:cNvSpPr/>
          <p:nvPr/>
        </p:nvSpPr>
        <p:spPr>
          <a:xfrm>
            <a:off x="500034" y="3995678"/>
            <a:ext cx="8215370" cy="2554545"/>
          </a:xfrm>
          <a:prstGeom prst="rect">
            <a:avLst/>
          </a:prstGeom>
        </p:spPr>
        <p:txBody>
          <a:bodyPr wrap="square">
            <a:spAutoFit/>
          </a:bodyPr>
          <a:lstStyle/>
          <a:p>
            <a:r>
              <a:rPr lang="en-GB" sz="2000" b="1" i="1" dirty="0" smtClean="0"/>
              <a:t>Disadvantages: </a:t>
            </a:r>
          </a:p>
          <a:p>
            <a:r>
              <a:rPr lang="en-GB" sz="2000" i="1" dirty="0" smtClean="0"/>
              <a:t>I. Voltage drop and power loss still occurs in the reactor for a </a:t>
            </a:r>
            <a:r>
              <a:rPr lang="en-GB" sz="2000" dirty="0" smtClean="0"/>
              <a:t>feeder fault. However, the voltage drop occurs only in that particular feeder reactor.</a:t>
            </a:r>
          </a:p>
          <a:p>
            <a:r>
              <a:rPr lang="en-GB" sz="2000" dirty="0" smtClean="0"/>
              <a:t>2. Feeder reactors do not offer any protection for bus bar faults. </a:t>
            </a:r>
            <a:r>
              <a:rPr lang="en-GB" sz="2000" dirty="0" err="1" smtClean="0"/>
              <a:t>Neverthless</a:t>
            </a:r>
            <a:r>
              <a:rPr lang="en-GB" sz="2000" dirty="0" smtClean="0"/>
              <a:t>,</a:t>
            </a:r>
          </a:p>
          <a:p>
            <a:r>
              <a:rPr lang="en-GB" sz="2000" dirty="0" smtClean="0"/>
              <a:t>bus-bar faults occur very rarely.</a:t>
            </a:r>
          </a:p>
          <a:p>
            <a:r>
              <a:rPr lang="en-GB" sz="2000" dirty="0" smtClean="0"/>
              <a:t>As series reactors </a:t>
            </a:r>
            <a:r>
              <a:rPr lang="en-GB" sz="2000" dirty="0" err="1" smtClean="0"/>
              <a:t>inhererbly</a:t>
            </a:r>
            <a:r>
              <a:rPr lang="en-GB" sz="2000" dirty="0" smtClean="0"/>
              <a:t> create voltage drop, system voltage regulation will be impaired. Hence they are to be used only in special case such as for short feeders of large cross-section.</a:t>
            </a:r>
            <a:endParaRPr lang="en-GB" sz="2000" dirty="0"/>
          </a:p>
        </p:txBody>
      </p:sp>
      <p:pic>
        <p:nvPicPr>
          <p:cNvPr id="8194" name="Picture 2"/>
          <p:cNvPicPr>
            <a:picLocks noChangeAspect="1" noChangeArrowheads="1"/>
          </p:cNvPicPr>
          <p:nvPr/>
        </p:nvPicPr>
        <p:blipFill>
          <a:blip r:embed="rId2"/>
          <a:srcRect/>
          <a:stretch>
            <a:fillRect/>
          </a:stretch>
        </p:blipFill>
        <p:spPr bwMode="auto">
          <a:xfrm>
            <a:off x="3500430" y="1285860"/>
            <a:ext cx="3543300" cy="2981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034" y="357166"/>
            <a:ext cx="8215370" cy="1631216"/>
          </a:xfrm>
          <a:prstGeom prst="rect">
            <a:avLst/>
          </a:prstGeom>
        </p:spPr>
        <p:txBody>
          <a:bodyPr wrap="square">
            <a:spAutoFit/>
          </a:bodyPr>
          <a:lstStyle/>
          <a:p>
            <a:pPr algn="just"/>
            <a:r>
              <a:rPr lang="en-GB" sz="2000" b="1" i="1" dirty="0" smtClean="0">
                <a:solidFill>
                  <a:srgbClr val="FF0000"/>
                </a:solidFill>
              </a:rPr>
              <a:t>Bus bar reactors: In both the above methods, the reactors carry full load current </a:t>
            </a:r>
            <a:r>
              <a:rPr lang="en-GB" sz="2000" b="1" dirty="0" smtClean="0">
                <a:solidFill>
                  <a:srgbClr val="FF0000"/>
                </a:solidFill>
              </a:rPr>
              <a:t>under normal operation. The consequent disadvantage of constant voltage drops and power loss can be avoided by dividing the bus bars into sections and inter connect the sections through protective reactors. There are two ways of doing this.</a:t>
            </a:r>
            <a:endParaRPr lang="en-GB" sz="2000" b="1" dirty="0">
              <a:solidFill>
                <a:srgbClr val="FF0000"/>
              </a:solidFill>
            </a:endParaRPr>
          </a:p>
        </p:txBody>
      </p:sp>
      <p:sp>
        <p:nvSpPr>
          <p:cNvPr id="5" name="Rectangle 4"/>
          <p:cNvSpPr/>
          <p:nvPr/>
        </p:nvSpPr>
        <p:spPr>
          <a:xfrm>
            <a:off x="571472" y="2071678"/>
            <a:ext cx="8072494" cy="4893647"/>
          </a:xfrm>
          <a:prstGeom prst="rect">
            <a:avLst/>
          </a:prstGeom>
        </p:spPr>
        <p:txBody>
          <a:bodyPr wrap="square">
            <a:spAutoFit/>
          </a:bodyPr>
          <a:lstStyle/>
          <a:p>
            <a:r>
              <a:rPr lang="en-GB" sz="2400" dirty="0" smtClean="0">
                <a:solidFill>
                  <a:srgbClr val="00B050"/>
                </a:solidFill>
              </a:rPr>
              <a:t>(a) </a:t>
            </a:r>
            <a:r>
              <a:rPr lang="en-GB" sz="2400" i="1" dirty="0" smtClean="0">
                <a:solidFill>
                  <a:srgbClr val="00B050"/>
                </a:solidFill>
              </a:rPr>
              <a:t>Ring system :</a:t>
            </a:r>
          </a:p>
          <a:p>
            <a:r>
              <a:rPr lang="en-GB" sz="2400" dirty="0" smtClean="0"/>
              <a:t>In this method each feeder is fed by one generator. Very little power flows across the reactors during normal operation. </a:t>
            </a:r>
          </a:p>
          <a:p>
            <a:r>
              <a:rPr lang="en-GB" sz="2400" dirty="0" smtClean="0"/>
              <a:t>Hence, the voltage drop and power loss are negligible. </a:t>
            </a:r>
          </a:p>
          <a:p>
            <a:endParaRPr lang="en-GB" sz="2400" dirty="0" smtClean="0"/>
          </a:p>
          <a:p>
            <a:endParaRPr lang="en-GB" sz="2400" dirty="0" smtClean="0"/>
          </a:p>
          <a:p>
            <a:endParaRPr lang="en-GB" sz="2400" dirty="0" smtClean="0"/>
          </a:p>
          <a:p>
            <a:endParaRPr lang="en-GB" sz="2400" dirty="0" smtClean="0"/>
          </a:p>
          <a:p>
            <a:endParaRPr lang="en-GB" sz="2400" dirty="0" smtClean="0"/>
          </a:p>
          <a:p>
            <a:endParaRPr lang="en-GB" sz="2400" dirty="0" smtClean="0"/>
          </a:p>
          <a:p>
            <a:r>
              <a:rPr lang="en-GB" sz="2400" dirty="0" smtClean="0"/>
              <a:t>If a fault occurs on any feeder, only the generator to which the feeder is connected will feed the fault and other generators are required to feed the fault through the reactor.</a:t>
            </a:r>
            <a:endParaRPr lang="en-GB" sz="2400" dirty="0"/>
          </a:p>
        </p:txBody>
      </p:sp>
      <p:pic>
        <p:nvPicPr>
          <p:cNvPr id="7170" name="Picture 2"/>
          <p:cNvPicPr>
            <a:picLocks noChangeAspect="1" noChangeArrowheads="1"/>
          </p:cNvPicPr>
          <p:nvPr/>
        </p:nvPicPr>
        <p:blipFill>
          <a:blip r:embed="rId2"/>
          <a:srcRect/>
          <a:stretch>
            <a:fillRect/>
          </a:stretch>
        </p:blipFill>
        <p:spPr bwMode="auto">
          <a:xfrm>
            <a:off x="1643042" y="3714752"/>
            <a:ext cx="3505200" cy="2076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034" y="285728"/>
            <a:ext cx="8429684" cy="1200329"/>
          </a:xfrm>
          <a:prstGeom prst="rect">
            <a:avLst/>
          </a:prstGeom>
        </p:spPr>
        <p:txBody>
          <a:bodyPr wrap="square">
            <a:spAutoFit/>
          </a:bodyPr>
          <a:lstStyle/>
          <a:p>
            <a:r>
              <a:rPr lang="en-GB" sz="2400" b="1" dirty="0" smtClean="0">
                <a:solidFill>
                  <a:srgbClr val="00B050"/>
                </a:solidFill>
              </a:rPr>
              <a:t>(b) </a:t>
            </a:r>
            <a:r>
              <a:rPr lang="en-GB" sz="2400" b="1" i="1" dirty="0" smtClean="0">
                <a:solidFill>
                  <a:srgbClr val="00B050"/>
                </a:solidFill>
              </a:rPr>
              <a:t>Tie-bar system:</a:t>
            </a:r>
            <a:r>
              <a:rPr lang="en-GB" sz="2400" b="1" i="1" dirty="0" smtClean="0"/>
              <a:t> </a:t>
            </a:r>
            <a:r>
              <a:rPr lang="en-GB" sz="2400" i="1" dirty="0" smtClean="0"/>
              <a:t>This is an improvement over the ring system. This is shown </a:t>
            </a:r>
            <a:r>
              <a:rPr lang="en-GB" sz="2400" dirty="0" smtClean="0"/>
              <a:t>in Fig. Current fed into a fault has to pass through two reactors in series between sections.</a:t>
            </a:r>
            <a:endParaRPr lang="en-GB" sz="2400" dirty="0"/>
          </a:p>
        </p:txBody>
      </p:sp>
      <p:sp>
        <p:nvSpPr>
          <p:cNvPr id="5" name="Rectangle 4"/>
          <p:cNvSpPr/>
          <p:nvPr/>
        </p:nvSpPr>
        <p:spPr>
          <a:xfrm>
            <a:off x="571472" y="4643446"/>
            <a:ext cx="8286808" cy="1938992"/>
          </a:xfrm>
          <a:prstGeom prst="rect">
            <a:avLst/>
          </a:prstGeom>
        </p:spPr>
        <p:txBody>
          <a:bodyPr wrap="square">
            <a:spAutoFit/>
          </a:bodyPr>
          <a:lstStyle/>
          <a:p>
            <a:pPr algn="just"/>
            <a:r>
              <a:rPr lang="en-GB" sz="2400" dirty="0" smtClean="0"/>
              <a:t>Another advantage is that additional generation may be connected to the system without requiring changes in the existing reactors.</a:t>
            </a:r>
          </a:p>
          <a:p>
            <a:pPr algn="just"/>
            <a:r>
              <a:rPr lang="en-GB" sz="2400" dirty="0" smtClean="0"/>
              <a:t>The only disadvantage is that this systems requires an additional bus-bar system, the tie-bar.</a:t>
            </a:r>
            <a:endParaRPr lang="en-GB" sz="2400" dirty="0"/>
          </a:p>
        </p:txBody>
      </p:sp>
      <p:pic>
        <p:nvPicPr>
          <p:cNvPr id="6146" name="Picture 2"/>
          <p:cNvPicPr>
            <a:picLocks noChangeAspect="1" noChangeArrowheads="1"/>
          </p:cNvPicPr>
          <p:nvPr/>
        </p:nvPicPr>
        <p:blipFill>
          <a:blip r:embed="rId2"/>
          <a:srcRect/>
          <a:stretch>
            <a:fillRect/>
          </a:stretch>
        </p:blipFill>
        <p:spPr bwMode="auto">
          <a:xfrm>
            <a:off x="2071670" y="1571612"/>
            <a:ext cx="5500726" cy="2752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a:blip r:embed="rId2"/>
          <a:srcRect/>
          <a:stretch>
            <a:fillRect/>
          </a:stretch>
        </p:blipFill>
        <p:spPr bwMode="auto">
          <a:xfrm>
            <a:off x="109003" y="285728"/>
            <a:ext cx="9034997" cy="57864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098" name="Picture 2"/>
          <p:cNvPicPr>
            <a:picLocks noChangeAspect="1" noChangeArrowheads="1"/>
          </p:cNvPicPr>
          <p:nvPr/>
        </p:nvPicPr>
        <p:blipFill>
          <a:blip r:embed="rId2"/>
          <a:srcRect/>
          <a:stretch>
            <a:fillRect/>
          </a:stretch>
        </p:blipFill>
        <p:spPr bwMode="auto">
          <a:xfrm>
            <a:off x="1" y="214289"/>
            <a:ext cx="9144000" cy="61916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5122" name="Picture 2"/>
          <p:cNvPicPr>
            <a:picLocks noChangeAspect="1" noChangeArrowheads="1"/>
          </p:cNvPicPr>
          <p:nvPr/>
        </p:nvPicPr>
        <p:blipFill>
          <a:blip r:embed="rId2"/>
          <a:srcRect/>
          <a:stretch>
            <a:fillRect/>
          </a:stretch>
        </p:blipFill>
        <p:spPr bwMode="auto">
          <a:xfrm>
            <a:off x="-1" y="0"/>
            <a:ext cx="9192665" cy="65008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6146" name="Picture 2"/>
          <p:cNvPicPr>
            <a:picLocks noChangeAspect="1" noChangeArrowheads="1"/>
          </p:cNvPicPr>
          <p:nvPr/>
        </p:nvPicPr>
        <p:blipFill>
          <a:blip r:embed="rId2"/>
          <a:srcRect/>
          <a:stretch>
            <a:fillRect/>
          </a:stretch>
        </p:blipFill>
        <p:spPr bwMode="auto">
          <a:xfrm>
            <a:off x="68723" y="428604"/>
            <a:ext cx="9006554" cy="60007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7170" name="Picture 2"/>
          <p:cNvPicPr>
            <a:picLocks noChangeAspect="1" noChangeArrowheads="1"/>
          </p:cNvPicPr>
          <p:nvPr/>
        </p:nvPicPr>
        <p:blipFill>
          <a:blip r:embed="rId2"/>
          <a:srcRect/>
          <a:stretch>
            <a:fillRect/>
          </a:stretch>
        </p:blipFill>
        <p:spPr bwMode="auto">
          <a:xfrm>
            <a:off x="0" y="571480"/>
            <a:ext cx="9205956" cy="60007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7858148" y="571480"/>
            <a:ext cx="1041760" cy="461665"/>
          </a:xfrm>
          <a:prstGeom prst="rect">
            <a:avLst/>
          </a:prstGeom>
          <a:noFill/>
        </p:spPr>
        <p:txBody>
          <a:bodyPr wrap="none" rtlCol="0">
            <a:spAutoFit/>
          </a:bodyPr>
          <a:lstStyle/>
          <a:p>
            <a:r>
              <a:rPr lang="en-GB" sz="2400" b="1" dirty="0" smtClean="0">
                <a:solidFill>
                  <a:srgbClr val="00B050"/>
                </a:solidFill>
              </a:rPr>
              <a:t>Off set</a:t>
            </a:r>
            <a:endParaRPr lang="en-GB" sz="2400" b="1" dirty="0">
              <a:solidFill>
                <a:srgbClr val="00B05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8194" name="Picture 2"/>
          <p:cNvPicPr>
            <a:picLocks noChangeAspect="1" noChangeArrowheads="1"/>
          </p:cNvPicPr>
          <p:nvPr/>
        </p:nvPicPr>
        <p:blipFill>
          <a:blip r:embed="rId2"/>
          <a:srcRect/>
          <a:stretch>
            <a:fillRect/>
          </a:stretch>
        </p:blipFill>
        <p:spPr bwMode="auto">
          <a:xfrm>
            <a:off x="214282" y="0"/>
            <a:ext cx="8718053" cy="65722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9218" name="Picture 2"/>
          <p:cNvPicPr>
            <a:picLocks noChangeAspect="1" noChangeArrowheads="1"/>
          </p:cNvPicPr>
          <p:nvPr/>
        </p:nvPicPr>
        <p:blipFill>
          <a:blip r:embed="rId2"/>
          <a:srcRect/>
          <a:stretch>
            <a:fillRect/>
          </a:stretch>
        </p:blipFill>
        <p:spPr bwMode="auto">
          <a:xfrm>
            <a:off x="217413" y="214290"/>
            <a:ext cx="8712305" cy="64317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10900</TotalTime>
  <Words>681</Words>
  <Application>Microsoft Office PowerPoint</Application>
  <PresentationFormat>On-screen Show (4:3)</PresentationFormat>
  <Paragraphs>58</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5</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swaminaidu</dc:creator>
  <cp:lastModifiedBy>swaminaidu</cp:lastModifiedBy>
  <cp:revision>8</cp:revision>
  <dcterms:created xsi:type="dcterms:W3CDTF">2020-04-04T03:58:56Z</dcterms:created>
  <dcterms:modified xsi:type="dcterms:W3CDTF">2021-07-05T06:07:58Z</dcterms:modified>
</cp:coreProperties>
</file>